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58"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4/9/2021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4/9/2021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4/9/2021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4/9/2021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4/9/2021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4/9/2021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4/9/2021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4/9/2021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4/9/2021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4/9/2021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4/9/2021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4/9/2021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endParaRPr lang="en-US" sz="8000"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8"/>
            <a:ext cx="6269347" cy="1756187"/>
          </a:xfrm>
        </p:spPr>
        <p:txBody>
          <a:bodyPr>
            <a:normAutofit lnSpcReduction="10000"/>
          </a:bodyPr>
          <a:lstStyle/>
          <a:p>
            <a:pPr algn="ctr"/>
            <a:r>
              <a:rPr lang="en-US" sz="2400" b="1" dirty="0">
                <a:solidFill>
                  <a:schemeClr val="tx1">
                    <a:lumMod val="85000"/>
                    <a:lumOff val="15000"/>
                  </a:schemeClr>
                </a:solidFill>
              </a:rPr>
              <a:t>ANALYSIS OF THE LEADERSHIP COMPETENCIES OF AMIN H. NASSER, PRESIDENT &amp; CEO OF SAUDI ARAMCO</a:t>
            </a:r>
          </a:p>
          <a:p>
            <a:pPr algn="ctr"/>
            <a:r>
              <a:rPr lang="en-US" b="1" dirty="0">
                <a:solidFill>
                  <a:schemeClr val="tx1">
                    <a:lumMod val="85000"/>
                    <a:lumOff val="15000"/>
                  </a:schemeClr>
                </a:solidFill>
              </a:rPr>
              <a:t>GROUP WORK</a:t>
            </a:r>
            <a:endParaRPr lang="en-US" sz="2400" b="1"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Amin H. Nasser | Aramco">
            <a:extLst>
              <a:ext uri="{FF2B5EF4-FFF2-40B4-BE49-F238E27FC236}">
                <a16:creationId xmlns:a16="http://schemas.microsoft.com/office/drawing/2014/main" id="{E5419113-0788-4218-AA05-660F3793FE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9753" y="261130"/>
            <a:ext cx="6269347" cy="4150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EAC67-EC76-472C-A47A-60B6AB4524ED}"/>
              </a:ext>
            </a:extLst>
          </p:cNvPr>
          <p:cNvSpPr>
            <a:spLocks noGrp="1"/>
          </p:cNvSpPr>
          <p:nvPr>
            <p:ph type="title"/>
          </p:nvPr>
        </p:nvSpPr>
        <p:spPr/>
        <p:txBody>
          <a:bodyPr/>
          <a:lstStyle/>
          <a:p>
            <a:pPr algn="ctr"/>
            <a:r>
              <a:rPr lang="en-US" dirty="0"/>
              <a:t>TRAIT THEORY OF LEADERSHIP &amp; AMIN H. NASSER</a:t>
            </a:r>
          </a:p>
        </p:txBody>
      </p:sp>
      <p:graphicFrame>
        <p:nvGraphicFramePr>
          <p:cNvPr id="4" name="Content Placeholder 3">
            <a:extLst>
              <a:ext uri="{FF2B5EF4-FFF2-40B4-BE49-F238E27FC236}">
                <a16:creationId xmlns:a16="http://schemas.microsoft.com/office/drawing/2014/main" id="{DDF7659D-6963-40CA-8BFD-79BB7954DF54}"/>
              </a:ext>
            </a:extLst>
          </p:cNvPr>
          <p:cNvGraphicFramePr>
            <a:graphicFrameLocks noGrp="1"/>
          </p:cNvGraphicFramePr>
          <p:nvPr>
            <p:ph idx="1"/>
            <p:extLst>
              <p:ext uri="{D42A27DB-BD31-4B8C-83A1-F6EECF244321}">
                <p14:modId xmlns:p14="http://schemas.microsoft.com/office/powerpoint/2010/main" val="498023081"/>
              </p:ext>
            </p:extLst>
          </p:nvPr>
        </p:nvGraphicFramePr>
        <p:xfrm>
          <a:off x="1237957" y="1997612"/>
          <a:ext cx="10365680" cy="4607619"/>
        </p:xfrm>
        <a:graphic>
          <a:graphicData uri="http://schemas.openxmlformats.org/drawingml/2006/table">
            <a:tbl>
              <a:tblPr firstRow="1" firstCol="1" bandRow="1">
                <a:tableStyleId>{5C22544A-7EE6-4342-B048-85BDC9FD1C3A}</a:tableStyleId>
              </a:tblPr>
              <a:tblGrid>
                <a:gridCol w="2754059">
                  <a:extLst>
                    <a:ext uri="{9D8B030D-6E8A-4147-A177-3AD203B41FA5}">
                      <a16:colId xmlns:a16="http://schemas.microsoft.com/office/drawing/2014/main" val="1771474321"/>
                    </a:ext>
                  </a:extLst>
                </a:gridCol>
                <a:gridCol w="7611621">
                  <a:extLst>
                    <a:ext uri="{9D8B030D-6E8A-4147-A177-3AD203B41FA5}">
                      <a16:colId xmlns:a16="http://schemas.microsoft.com/office/drawing/2014/main" val="13595738"/>
                    </a:ext>
                  </a:extLst>
                </a:gridCol>
              </a:tblGrid>
              <a:tr h="263438">
                <a:tc>
                  <a:txBody>
                    <a:bodyPr/>
                    <a:lstStyle/>
                    <a:p>
                      <a:pPr marL="0" marR="0" algn="just">
                        <a:lnSpc>
                          <a:spcPct val="115000"/>
                        </a:lnSpc>
                        <a:spcBef>
                          <a:spcPts val="0"/>
                        </a:spcBef>
                        <a:spcAft>
                          <a:spcPts val="0"/>
                        </a:spcAft>
                      </a:pPr>
                      <a:r>
                        <a:rPr lang="en-GB" sz="1800">
                          <a:effectLst/>
                        </a:rPr>
                        <a:t>Distal Attributes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GB" sz="1800" dirty="0">
                          <a:effectLst/>
                        </a:rPr>
                        <a:t> Amin H. Nasser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49520391"/>
                  </a:ext>
                </a:extLst>
              </a:tr>
              <a:tr h="544892">
                <a:tc>
                  <a:txBody>
                    <a:bodyPr/>
                    <a:lstStyle/>
                    <a:p>
                      <a:pPr marL="0" marR="0" algn="just">
                        <a:lnSpc>
                          <a:spcPct val="115000"/>
                        </a:lnSpc>
                        <a:spcBef>
                          <a:spcPts val="0"/>
                        </a:spcBef>
                        <a:spcAft>
                          <a:spcPts val="0"/>
                        </a:spcAft>
                      </a:pPr>
                      <a:r>
                        <a:rPr lang="en-GB" sz="1800">
                          <a:effectLst/>
                        </a:rPr>
                        <a:t>Personality</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GB" sz="1800">
                          <a:effectLst/>
                        </a:rPr>
                        <a:t>He has a trusted personality that he has cultivated over many years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49970112"/>
                  </a:ext>
                </a:extLst>
              </a:tr>
              <a:tr h="263438">
                <a:tc>
                  <a:txBody>
                    <a:bodyPr/>
                    <a:lstStyle/>
                    <a:p>
                      <a:pPr marL="0" marR="0" algn="just">
                        <a:lnSpc>
                          <a:spcPct val="115000"/>
                        </a:lnSpc>
                        <a:spcBef>
                          <a:spcPts val="0"/>
                        </a:spcBef>
                        <a:spcAft>
                          <a:spcPts val="0"/>
                        </a:spcAft>
                      </a:pPr>
                      <a:r>
                        <a:rPr lang="en-GB" sz="1800">
                          <a:effectLst/>
                        </a:rPr>
                        <a:t>Motives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GB" sz="1800">
                          <a:effectLst/>
                        </a:rPr>
                        <a:t>He understands what drives every employee</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53544467"/>
                  </a:ext>
                </a:extLst>
              </a:tr>
              <a:tr h="263438">
                <a:tc>
                  <a:txBody>
                    <a:bodyPr/>
                    <a:lstStyle/>
                    <a:p>
                      <a:pPr marL="0" marR="0" algn="just">
                        <a:lnSpc>
                          <a:spcPct val="115000"/>
                        </a:lnSpc>
                        <a:spcBef>
                          <a:spcPts val="0"/>
                        </a:spcBef>
                        <a:spcAft>
                          <a:spcPts val="0"/>
                        </a:spcAft>
                      </a:pPr>
                      <a:r>
                        <a:rPr lang="en-GB" sz="1800">
                          <a:effectLst/>
                        </a:rPr>
                        <a:t>Cognitive</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GB" sz="1800">
                          <a:effectLst/>
                        </a:rPr>
                        <a:t>He has great diagnostic abilities due to his experience</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04704514"/>
                  </a:ext>
                </a:extLst>
              </a:tr>
              <a:tr h="263438">
                <a:tc>
                  <a:txBody>
                    <a:bodyPr/>
                    <a:lstStyle/>
                    <a:p>
                      <a:pPr marL="0" marR="0" algn="just">
                        <a:lnSpc>
                          <a:spcPct val="115000"/>
                        </a:lnSpc>
                        <a:spcBef>
                          <a:spcPts val="0"/>
                        </a:spcBef>
                        <a:spcAft>
                          <a:spcPts val="0"/>
                        </a:spcAft>
                      </a:pPr>
                      <a:r>
                        <a:rPr lang="en-GB" sz="1800">
                          <a:effectLst/>
                        </a:rPr>
                        <a:t>Proximal Attributes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GB" sz="18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18246130"/>
                  </a:ext>
                </a:extLst>
              </a:tr>
              <a:tr h="544892">
                <a:tc>
                  <a:txBody>
                    <a:bodyPr/>
                    <a:lstStyle/>
                    <a:p>
                      <a:pPr marL="0" marR="0" algn="just">
                        <a:lnSpc>
                          <a:spcPct val="115000"/>
                        </a:lnSpc>
                        <a:spcBef>
                          <a:spcPts val="0"/>
                        </a:spcBef>
                        <a:spcAft>
                          <a:spcPts val="0"/>
                        </a:spcAft>
                      </a:pPr>
                      <a:r>
                        <a:rPr lang="en-GB" sz="1800">
                          <a:effectLst/>
                        </a:rPr>
                        <a:t>Social Appraisal</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GB" sz="1800" dirty="0">
                          <a:effectLst/>
                        </a:rPr>
                        <a:t>Emotional intelligence and strong interpersonal and diplomatic skills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57932793"/>
                  </a:ext>
                </a:extLst>
              </a:tr>
              <a:tr h="263438">
                <a:tc>
                  <a:txBody>
                    <a:bodyPr/>
                    <a:lstStyle/>
                    <a:p>
                      <a:pPr marL="0" marR="0" algn="just">
                        <a:lnSpc>
                          <a:spcPct val="115000"/>
                        </a:lnSpc>
                        <a:spcBef>
                          <a:spcPts val="0"/>
                        </a:spcBef>
                        <a:spcAft>
                          <a:spcPts val="0"/>
                        </a:spcAft>
                      </a:pPr>
                      <a:r>
                        <a:rPr lang="en-GB" sz="1800">
                          <a:effectLst/>
                        </a:rPr>
                        <a:t>Problem Solving</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GB" sz="1800" dirty="0">
                          <a:effectLst/>
                        </a:rPr>
                        <a:t>Ability to solve technical and other related issues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54163880"/>
                  </a:ext>
                </a:extLst>
              </a:tr>
              <a:tr h="544892">
                <a:tc>
                  <a:txBody>
                    <a:bodyPr/>
                    <a:lstStyle/>
                    <a:p>
                      <a:pPr marL="0" marR="0" algn="just">
                        <a:lnSpc>
                          <a:spcPct val="115000"/>
                        </a:lnSpc>
                        <a:spcBef>
                          <a:spcPts val="0"/>
                        </a:spcBef>
                        <a:spcAft>
                          <a:spcPts val="0"/>
                        </a:spcAft>
                      </a:pPr>
                      <a:r>
                        <a:rPr lang="en-GB" sz="1800" dirty="0">
                          <a:effectLst/>
                        </a:rPr>
                        <a:t>Expertise/Tacit Knowledge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GB" sz="1800" dirty="0">
                          <a:effectLst/>
                        </a:rPr>
                        <a:t>Credibility gained over 30 years of work with the company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6514327"/>
                  </a:ext>
                </a:extLst>
              </a:tr>
              <a:tr h="263438">
                <a:tc>
                  <a:txBody>
                    <a:bodyPr/>
                    <a:lstStyle/>
                    <a:p>
                      <a:pPr marL="0" marR="0" algn="just">
                        <a:lnSpc>
                          <a:spcPct val="115000"/>
                        </a:lnSpc>
                        <a:spcBef>
                          <a:spcPts val="0"/>
                        </a:spcBef>
                        <a:spcAft>
                          <a:spcPts val="0"/>
                        </a:spcAft>
                      </a:pPr>
                      <a:r>
                        <a:rPr lang="en-GB" sz="1800">
                          <a:effectLst/>
                        </a:rPr>
                        <a:t>Leadership Criteria</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GB" sz="1800" dirty="0">
                          <a:effectLst/>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77269303"/>
                  </a:ext>
                </a:extLst>
              </a:tr>
              <a:tr h="544892">
                <a:tc>
                  <a:txBody>
                    <a:bodyPr/>
                    <a:lstStyle/>
                    <a:p>
                      <a:pPr marL="0" marR="0" algn="just">
                        <a:lnSpc>
                          <a:spcPct val="115000"/>
                        </a:lnSpc>
                        <a:spcBef>
                          <a:spcPts val="0"/>
                        </a:spcBef>
                        <a:spcAft>
                          <a:spcPts val="0"/>
                        </a:spcAft>
                      </a:pPr>
                      <a:r>
                        <a:rPr lang="en-GB" sz="1800">
                          <a:effectLst/>
                        </a:rPr>
                        <a:t>Emergence</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GB" sz="1800" dirty="0">
                          <a:effectLst/>
                        </a:rPr>
                        <a:t>Great understanding of issues that come up evidenced by the 2019 terrorist attack on an Aramco facility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87399455"/>
                  </a:ext>
                </a:extLst>
              </a:tr>
              <a:tr h="263438">
                <a:tc>
                  <a:txBody>
                    <a:bodyPr/>
                    <a:lstStyle/>
                    <a:p>
                      <a:pPr marL="0" marR="0" algn="just">
                        <a:lnSpc>
                          <a:spcPct val="115000"/>
                        </a:lnSpc>
                        <a:spcBef>
                          <a:spcPts val="0"/>
                        </a:spcBef>
                        <a:spcAft>
                          <a:spcPts val="0"/>
                        </a:spcAft>
                      </a:pPr>
                      <a:r>
                        <a:rPr lang="en-GB" sz="1800">
                          <a:effectLst/>
                        </a:rPr>
                        <a:t>Effectiveness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GB" sz="1800" dirty="0">
                          <a:effectLst/>
                        </a:rPr>
                        <a:t>Great input-output goal setter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64356486"/>
                  </a:ext>
                </a:extLst>
              </a:tr>
              <a:tr h="263438">
                <a:tc>
                  <a:txBody>
                    <a:bodyPr/>
                    <a:lstStyle/>
                    <a:p>
                      <a:pPr marL="0" marR="0" algn="just">
                        <a:lnSpc>
                          <a:spcPct val="115000"/>
                        </a:lnSpc>
                        <a:spcBef>
                          <a:spcPts val="0"/>
                        </a:spcBef>
                        <a:spcAft>
                          <a:spcPts val="0"/>
                        </a:spcAft>
                      </a:pPr>
                      <a:r>
                        <a:rPr lang="en-GB" sz="1800">
                          <a:effectLst/>
                        </a:rPr>
                        <a:t>Progress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GB" sz="1800" dirty="0">
                          <a:effectLst/>
                        </a:rPr>
                        <a:t>Innovative on all levels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08578114"/>
                  </a:ext>
                </a:extLst>
              </a:tr>
            </a:tbl>
          </a:graphicData>
        </a:graphic>
      </p:graphicFrame>
      <p:sp>
        <p:nvSpPr>
          <p:cNvPr id="5" name="Rectangle 1">
            <a:extLst>
              <a:ext uri="{FF2B5EF4-FFF2-40B4-BE49-F238E27FC236}">
                <a16:creationId xmlns:a16="http://schemas.microsoft.com/office/drawing/2014/main" id="{A0BF50CE-3448-43C4-AA14-FE91548A48A4}"/>
              </a:ext>
            </a:extLst>
          </p:cNvPr>
          <p:cNvSpPr>
            <a:spLocks noChangeArrowheads="1"/>
          </p:cNvSpPr>
          <p:nvPr/>
        </p:nvSpPr>
        <p:spPr bwMode="auto">
          <a:xfrm>
            <a:off x="-4313667" y="-70401"/>
            <a:ext cx="21874439" cy="611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585637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CDDD0-0AAE-4070-897F-D04B416C10C2}"/>
              </a:ext>
            </a:extLst>
          </p:cNvPr>
          <p:cNvSpPr>
            <a:spLocks noGrp="1"/>
          </p:cNvSpPr>
          <p:nvPr>
            <p:ph type="title"/>
          </p:nvPr>
        </p:nvSpPr>
        <p:spPr/>
        <p:txBody>
          <a:bodyPr/>
          <a:lstStyle/>
          <a:p>
            <a:pPr algn="ctr"/>
            <a:r>
              <a:rPr lang="en-US" dirty="0"/>
              <a:t>MANAGERIAL THEORY / TRANSACTIONAL LEADERSHIP</a:t>
            </a:r>
          </a:p>
        </p:txBody>
      </p:sp>
      <p:graphicFrame>
        <p:nvGraphicFramePr>
          <p:cNvPr id="4" name="Content Placeholder 3">
            <a:extLst>
              <a:ext uri="{FF2B5EF4-FFF2-40B4-BE49-F238E27FC236}">
                <a16:creationId xmlns:a16="http://schemas.microsoft.com/office/drawing/2014/main" id="{FEF4D5AD-560A-4AE3-9187-06455A5FB0E6}"/>
              </a:ext>
            </a:extLst>
          </p:cNvPr>
          <p:cNvGraphicFramePr>
            <a:graphicFrameLocks noGrp="1"/>
          </p:cNvGraphicFramePr>
          <p:nvPr>
            <p:ph idx="1"/>
            <p:extLst>
              <p:ext uri="{D42A27DB-BD31-4B8C-83A1-F6EECF244321}">
                <p14:modId xmlns:p14="http://schemas.microsoft.com/office/powerpoint/2010/main" val="2178166126"/>
              </p:ext>
            </p:extLst>
          </p:nvPr>
        </p:nvGraphicFramePr>
        <p:xfrm>
          <a:off x="1336430" y="2011680"/>
          <a:ext cx="9819249" cy="4197800"/>
        </p:xfrm>
        <a:graphic>
          <a:graphicData uri="http://schemas.openxmlformats.org/drawingml/2006/table">
            <a:tbl>
              <a:tblPr firstRow="1" firstCol="1" bandRow="1">
                <a:tableStyleId>{5C22544A-7EE6-4342-B048-85BDC9FD1C3A}</a:tableStyleId>
              </a:tblPr>
              <a:tblGrid>
                <a:gridCol w="2641047">
                  <a:extLst>
                    <a:ext uri="{9D8B030D-6E8A-4147-A177-3AD203B41FA5}">
                      <a16:colId xmlns:a16="http://schemas.microsoft.com/office/drawing/2014/main" val="1765459799"/>
                    </a:ext>
                  </a:extLst>
                </a:gridCol>
                <a:gridCol w="7178202">
                  <a:extLst>
                    <a:ext uri="{9D8B030D-6E8A-4147-A177-3AD203B41FA5}">
                      <a16:colId xmlns:a16="http://schemas.microsoft.com/office/drawing/2014/main" val="3193548261"/>
                    </a:ext>
                  </a:extLst>
                </a:gridCol>
              </a:tblGrid>
              <a:tr h="329182">
                <a:tc>
                  <a:txBody>
                    <a:bodyPr/>
                    <a:lstStyle/>
                    <a:p>
                      <a:pPr marL="0" marR="0" algn="just">
                        <a:lnSpc>
                          <a:spcPct val="115000"/>
                        </a:lnSpc>
                        <a:spcBef>
                          <a:spcPts val="0"/>
                        </a:spcBef>
                        <a:spcAft>
                          <a:spcPts val="0"/>
                        </a:spcAft>
                      </a:pPr>
                      <a:r>
                        <a:rPr lang="en-GB" sz="2000">
                          <a:effectLst/>
                        </a:rPr>
                        <a:t>Managerial Theory</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GB" sz="2000">
                          <a:effectLst/>
                        </a:rPr>
                        <a:t>Amin Nasser</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37824066"/>
                  </a:ext>
                </a:extLst>
              </a:tr>
              <a:tr h="1032569">
                <a:tc>
                  <a:txBody>
                    <a:bodyPr/>
                    <a:lstStyle/>
                    <a:p>
                      <a:pPr marL="0" marR="0" algn="just">
                        <a:lnSpc>
                          <a:spcPct val="115000"/>
                        </a:lnSpc>
                        <a:spcBef>
                          <a:spcPts val="0"/>
                        </a:spcBef>
                        <a:spcAft>
                          <a:spcPts val="0"/>
                        </a:spcAft>
                      </a:pPr>
                      <a:r>
                        <a:rPr lang="en-GB" sz="2000">
                          <a:effectLst/>
                        </a:rPr>
                        <a:t>Transactional Leadership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GB" sz="2000">
                          <a:effectLst/>
                        </a:rPr>
                        <a:t>Most people in contracts with Saudi CEO respect Amin Nasser because of what they stand to lose if they do not honour their part of the bargain</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48351205"/>
                  </a:ext>
                </a:extLst>
              </a:tr>
              <a:tr h="1032569">
                <a:tc>
                  <a:txBody>
                    <a:bodyPr/>
                    <a:lstStyle/>
                    <a:p>
                      <a:pPr marL="0" marR="0" algn="just">
                        <a:lnSpc>
                          <a:spcPct val="115000"/>
                        </a:lnSpc>
                        <a:spcBef>
                          <a:spcPts val="0"/>
                        </a:spcBef>
                        <a:spcAft>
                          <a:spcPts val="0"/>
                        </a:spcAft>
                      </a:pPr>
                      <a:r>
                        <a:rPr lang="en-GB" sz="2000">
                          <a:effectLst/>
                        </a:rPr>
                        <a:t>Planning and Forecasting</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GB" sz="2000">
                          <a:effectLst/>
                        </a:rPr>
                        <a:t>Amin Nasser is good at planning and implementing goals and this is strongly linked to his history as a long-time executive of the company</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58215852"/>
                  </a:ext>
                </a:extLst>
              </a:tr>
              <a:tr h="770911">
                <a:tc>
                  <a:txBody>
                    <a:bodyPr/>
                    <a:lstStyle/>
                    <a:p>
                      <a:pPr marL="0" marR="0" algn="just">
                        <a:lnSpc>
                          <a:spcPct val="115000"/>
                        </a:lnSpc>
                        <a:spcBef>
                          <a:spcPts val="0"/>
                        </a:spcBef>
                        <a:spcAft>
                          <a:spcPts val="0"/>
                        </a:spcAft>
                      </a:pPr>
                      <a:r>
                        <a:rPr lang="en-GB" sz="2000">
                          <a:effectLst/>
                        </a:rPr>
                        <a:t>Implementation of Strategy</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GB" sz="2000">
                          <a:effectLst/>
                        </a:rPr>
                        <a:t>He succeeds in implementing the right strategies and goals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74093129"/>
                  </a:ext>
                </a:extLst>
              </a:tr>
              <a:tr h="1032569">
                <a:tc>
                  <a:txBody>
                    <a:bodyPr/>
                    <a:lstStyle/>
                    <a:p>
                      <a:pPr marL="0" marR="0" algn="just">
                        <a:lnSpc>
                          <a:spcPct val="115000"/>
                        </a:lnSpc>
                        <a:spcBef>
                          <a:spcPts val="0"/>
                        </a:spcBef>
                        <a:spcAft>
                          <a:spcPts val="0"/>
                        </a:spcAft>
                      </a:pPr>
                      <a:r>
                        <a:rPr lang="en-GB" sz="2000">
                          <a:effectLst/>
                        </a:rPr>
                        <a:t>Hiring and Firing Ability</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GB" sz="2000" dirty="0">
                          <a:effectLst/>
                        </a:rPr>
                        <a:t>People respect Amin Nasser because he can hire and fire them. When he leaves the position and does not have the same powers, he is most likely to be judge differently.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72358238"/>
                  </a:ext>
                </a:extLst>
              </a:tr>
            </a:tbl>
          </a:graphicData>
        </a:graphic>
      </p:graphicFrame>
    </p:spTree>
    <p:extLst>
      <p:ext uri="{BB962C8B-B14F-4D97-AF65-F5344CB8AC3E}">
        <p14:creationId xmlns:p14="http://schemas.microsoft.com/office/powerpoint/2010/main" val="3045977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2CB18-E7B0-4A88-B4B7-BCA091D5CE94}"/>
              </a:ext>
            </a:extLst>
          </p:cNvPr>
          <p:cNvSpPr>
            <a:spLocks noGrp="1"/>
          </p:cNvSpPr>
          <p:nvPr>
            <p:ph type="title"/>
          </p:nvPr>
        </p:nvSpPr>
        <p:spPr/>
        <p:txBody>
          <a:bodyPr/>
          <a:lstStyle/>
          <a:p>
            <a:pPr algn="ctr"/>
            <a:r>
              <a:rPr lang="en-US" dirty="0"/>
              <a:t>RELATIONAL THEORY OF LEADERSHIP</a:t>
            </a:r>
          </a:p>
        </p:txBody>
      </p:sp>
      <p:graphicFrame>
        <p:nvGraphicFramePr>
          <p:cNvPr id="4" name="Content Placeholder 3">
            <a:extLst>
              <a:ext uri="{FF2B5EF4-FFF2-40B4-BE49-F238E27FC236}">
                <a16:creationId xmlns:a16="http://schemas.microsoft.com/office/drawing/2014/main" id="{D84A1E86-6AE8-4054-9D6D-167229333755}"/>
              </a:ext>
            </a:extLst>
          </p:cNvPr>
          <p:cNvGraphicFramePr>
            <a:graphicFrameLocks noGrp="1"/>
          </p:cNvGraphicFramePr>
          <p:nvPr>
            <p:ph idx="1"/>
            <p:extLst>
              <p:ext uri="{D42A27DB-BD31-4B8C-83A1-F6EECF244321}">
                <p14:modId xmlns:p14="http://schemas.microsoft.com/office/powerpoint/2010/main" val="660077488"/>
              </p:ext>
            </p:extLst>
          </p:nvPr>
        </p:nvGraphicFramePr>
        <p:xfrm>
          <a:off x="1097280" y="2039814"/>
          <a:ext cx="9495692" cy="4131331"/>
        </p:xfrm>
        <a:graphic>
          <a:graphicData uri="http://schemas.openxmlformats.org/drawingml/2006/table">
            <a:tbl>
              <a:tblPr firstRow="1" firstCol="1" bandRow="1">
                <a:tableStyleId>{5C22544A-7EE6-4342-B048-85BDC9FD1C3A}</a:tableStyleId>
              </a:tblPr>
              <a:tblGrid>
                <a:gridCol w="1985291">
                  <a:extLst>
                    <a:ext uri="{9D8B030D-6E8A-4147-A177-3AD203B41FA5}">
                      <a16:colId xmlns:a16="http://schemas.microsoft.com/office/drawing/2014/main" val="4210731504"/>
                    </a:ext>
                  </a:extLst>
                </a:gridCol>
                <a:gridCol w="7510401">
                  <a:extLst>
                    <a:ext uri="{9D8B030D-6E8A-4147-A177-3AD203B41FA5}">
                      <a16:colId xmlns:a16="http://schemas.microsoft.com/office/drawing/2014/main" val="3516740036"/>
                    </a:ext>
                  </a:extLst>
                </a:gridCol>
              </a:tblGrid>
              <a:tr h="864519">
                <a:tc>
                  <a:txBody>
                    <a:bodyPr/>
                    <a:lstStyle/>
                    <a:p>
                      <a:pPr marL="0" marR="0" algn="just">
                        <a:lnSpc>
                          <a:spcPct val="115000"/>
                        </a:lnSpc>
                        <a:spcBef>
                          <a:spcPts val="0"/>
                        </a:spcBef>
                        <a:spcAft>
                          <a:spcPts val="0"/>
                        </a:spcAft>
                      </a:pPr>
                      <a:r>
                        <a:rPr lang="en-US" sz="1800">
                          <a:effectLst/>
                        </a:rPr>
                        <a:t>Relational Theory of Leadership</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US" sz="1800">
                          <a:effectLst/>
                        </a:rPr>
                        <a:t>Amin Nasser</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40982683"/>
                  </a:ext>
                </a:extLst>
              </a:tr>
              <a:tr h="570064">
                <a:tc>
                  <a:txBody>
                    <a:bodyPr/>
                    <a:lstStyle/>
                    <a:p>
                      <a:pPr marL="0" marR="0" algn="just">
                        <a:lnSpc>
                          <a:spcPct val="115000"/>
                        </a:lnSpc>
                        <a:spcBef>
                          <a:spcPts val="0"/>
                        </a:spcBef>
                        <a:spcAft>
                          <a:spcPts val="0"/>
                        </a:spcAft>
                      </a:pPr>
                      <a:r>
                        <a:rPr lang="en-US" sz="1800">
                          <a:effectLst/>
                        </a:rPr>
                        <a:t>People factor</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US" sz="1800">
                          <a:effectLst/>
                        </a:rPr>
                        <a:t>Amin Nasser has a relative stronger relationship with the people and they trust and love him more.</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10697909"/>
                  </a:ext>
                </a:extLst>
              </a:tr>
              <a:tr h="864519">
                <a:tc>
                  <a:txBody>
                    <a:bodyPr/>
                    <a:lstStyle/>
                    <a:p>
                      <a:pPr marL="0" marR="0" algn="just">
                        <a:lnSpc>
                          <a:spcPct val="115000"/>
                        </a:lnSpc>
                        <a:spcBef>
                          <a:spcPts val="0"/>
                        </a:spcBef>
                        <a:spcAft>
                          <a:spcPts val="0"/>
                        </a:spcAft>
                      </a:pPr>
                      <a:r>
                        <a:rPr lang="en-US" sz="1800">
                          <a:effectLst/>
                        </a:rPr>
                        <a:t>Plural discourses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US" sz="1800">
                          <a:effectLst/>
                        </a:rPr>
                        <a:t>Amin Nasser has the ability to build expectations and get the people to see things from their own personal position, and the company’s position.</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8307479"/>
                  </a:ext>
                </a:extLst>
              </a:tr>
              <a:tr h="570064">
                <a:tc>
                  <a:txBody>
                    <a:bodyPr/>
                    <a:lstStyle/>
                    <a:p>
                      <a:pPr marL="0" marR="0" algn="just">
                        <a:lnSpc>
                          <a:spcPct val="115000"/>
                        </a:lnSpc>
                        <a:spcBef>
                          <a:spcPts val="0"/>
                        </a:spcBef>
                        <a:spcAft>
                          <a:spcPts val="0"/>
                        </a:spcAft>
                      </a:pPr>
                      <a:r>
                        <a:rPr lang="en-US" sz="1800">
                          <a:effectLst/>
                        </a:rPr>
                        <a:t>Agency and Participation</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US" sz="1800">
                          <a:effectLst/>
                        </a:rPr>
                        <a:t>Amin Nasser is able to create a strong rapport that gets people to give off their best through improved motivation among others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24936078"/>
                  </a:ext>
                </a:extLst>
              </a:tr>
              <a:tr h="570064">
                <a:tc>
                  <a:txBody>
                    <a:bodyPr/>
                    <a:lstStyle/>
                    <a:p>
                      <a:pPr marL="0" marR="0" algn="just">
                        <a:lnSpc>
                          <a:spcPct val="115000"/>
                        </a:lnSpc>
                        <a:spcBef>
                          <a:spcPts val="0"/>
                        </a:spcBef>
                        <a:spcAft>
                          <a:spcPts val="0"/>
                        </a:spcAft>
                      </a:pPr>
                      <a:r>
                        <a:rPr lang="en-US" sz="1800">
                          <a:effectLst/>
                        </a:rPr>
                        <a:t>Concern for People</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US" sz="1800">
                          <a:effectLst/>
                        </a:rPr>
                        <a:t>High</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77650450"/>
                  </a:ext>
                </a:extLst>
              </a:tr>
              <a:tr h="570064">
                <a:tc>
                  <a:txBody>
                    <a:bodyPr/>
                    <a:lstStyle/>
                    <a:p>
                      <a:pPr marL="0" marR="0" algn="just">
                        <a:lnSpc>
                          <a:spcPct val="115000"/>
                        </a:lnSpc>
                        <a:spcBef>
                          <a:spcPts val="0"/>
                        </a:spcBef>
                        <a:spcAft>
                          <a:spcPts val="0"/>
                        </a:spcAft>
                      </a:pPr>
                      <a:r>
                        <a:rPr lang="en-US" sz="1800">
                          <a:effectLst/>
                        </a:rPr>
                        <a:t>Concern for Production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US" sz="1800" dirty="0">
                          <a:effectLst/>
                        </a:rPr>
                        <a:t>High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66357797"/>
                  </a:ext>
                </a:extLst>
              </a:tr>
            </a:tbl>
          </a:graphicData>
        </a:graphic>
      </p:graphicFrame>
    </p:spTree>
    <p:extLst>
      <p:ext uri="{BB962C8B-B14F-4D97-AF65-F5344CB8AC3E}">
        <p14:creationId xmlns:p14="http://schemas.microsoft.com/office/powerpoint/2010/main" val="3653461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63168-8D14-4272-8DB9-94C05455560F}"/>
              </a:ext>
            </a:extLst>
          </p:cNvPr>
          <p:cNvSpPr>
            <a:spLocks noGrp="1"/>
          </p:cNvSpPr>
          <p:nvPr>
            <p:ph type="title"/>
          </p:nvPr>
        </p:nvSpPr>
        <p:spPr/>
        <p:txBody>
          <a:bodyPr/>
          <a:lstStyle/>
          <a:p>
            <a:pPr algn="ctr"/>
            <a:r>
              <a:rPr lang="en-US" dirty="0"/>
              <a:t>KEY LESSONS LEARNT BY THE TEAM</a:t>
            </a:r>
          </a:p>
        </p:txBody>
      </p:sp>
      <p:sp>
        <p:nvSpPr>
          <p:cNvPr id="3" name="Content Placeholder 2">
            <a:extLst>
              <a:ext uri="{FF2B5EF4-FFF2-40B4-BE49-F238E27FC236}">
                <a16:creationId xmlns:a16="http://schemas.microsoft.com/office/drawing/2014/main" id="{60DB498A-31FB-4260-8083-DC4E0FB9AE76}"/>
              </a:ext>
            </a:extLst>
          </p:cNvPr>
          <p:cNvSpPr>
            <a:spLocks noGrp="1"/>
          </p:cNvSpPr>
          <p:nvPr>
            <p:ph idx="1"/>
          </p:nvPr>
        </p:nvSpPr>
        <p:spPr/>
        <p:txBody>
          <a:bodyPr/>
          <a:lstStyle/>
          <a:p>
            <a:pPr>
              <a:buFont typeface="Wingdings" panose="05000000000000000000" pitchFamily="2" charset="2"/>
              <a:buChar char="v"/>
            </a:pPr>
            <a:r>
              <a:rPr lang="en-GB" dirty="0"/>
              <a:t>What we learnt collectively at the end of this exercise is that leadership is not a one-size-fits all matter. There are many different dimensions of leadership and while some might view leadership in one dimension, others would view it differently. </a:t>
            </a:r>
            <a:endParaRPr lang="en-US" dirty="0"/>
          </a:p>
          <a:p>
            <a:pPr>
              <a:buFont typeface="Wingdings" panose="05000000000000000000" pitchFamily="2" charset="2"/>
              <a:buChar char="v"/>
            </a:pPr>
            <a:r>
              <a:rPr lang="en-GB" dirty="0"/>
              <a:t>Each group member learnt another social construct on the nature of leadership. This is because some of our colleagues presented dimensions and theories of leadership that we did not even know about. However, due to the nature of their expression and explanations, we got to learn that there are many lenses through which leadership can be analysed and understood.</a:t>
            </a:r>
            <a:endParaRPr lang="en-US" dirty="0"/>
          </a:p>
          <a:p>
            <a:endParaRPr lang="en-US" dirty="0"/>
          </a:p>
        </p:txBody>
      </p:sp>
    </p:spTree>
    <p:extLst>
      <p:ext uri="{BB962C8B-B14F-4D97-AF65-F5344CB8AC3E}">
        <p14:creationId xmlns:p14="http://schemas.microsoft.com/office/powerpoint/2010/main" val="1952690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lgn="ctr"/>
            <a:r>
              <a:rPr lang="en-GB" sz="4800" i="1" dirty="0">
                <a:solidFill>
                  <a:srgbClr val="FFFFFF"/>
                </a:solidFill>
              </a:rPr>
              <a:t>QUESTION &amp; ANSWERS</a:t>
            </a:r>
            <a:endParaRPr lang="en-US" sz="48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endParaRPr lang="en-US" dirty="0">
              <a:solidFill>
                <a:srgbClr val="FFFFFF"/>
              </a:solidFill>
            </a:endParaRPr>
          </a:p>
        </p:txBody>
      </p:sp>
    </p:spTree>
    <p:extLst>
      <p:ext uri="{BB962C8B-B14F-4D97-AF65-F5344CB8AC3E}">
        <p14:creationId xmlns:p14="http://schemas.microsoft.com/office/powerpoint/2010/main" val="191714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FAE1-FBCE-4691-81A7-5652E99382F1}"/>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130277DD-E292-4BAF-85D8-7C7C39396C90}"/>
              </a:ext>
            </a:extLst>
          </p:cNvPr>
          <p:cNvSpPr>
            <a:spLocks noGrp="1"/>
          </p:cNvSpPr>
          <p:nvPr>
            <p:ph idx="1"/>
          </p:nvPr>
        </p:nvSpPr>
        <p:spPr/>
        <p:txBody>
          <a:bodyPr/>
          <a:lstStyle/>
          <a:p>
            <a:r>
              <a:rPr lang="en-ZA" dirty="0"/>
              <a:t>Kear, K., 2020. </a:t>
            </a:r>
            <a:r>
              <a:rPr lang="en-ZA" i="1" dirty="0"/>
              <a:t>Amin Nasser, President and Chief Executive officer of Saudi Aramco named Energy Intelligence's Energy Executive of the Year for 2020. </a:t>
            </a:r>
            <a:r>
              <a:rPr lang="en-ZA" dirty="0"/>
              <a:t>[Online] </a:t>
            </a:r>
            <a:br>
              <a:rPr lang="en-ZA" dirty="0"/>
            </a:br>
            <a:r>
              <a:rPr lang="en-ZA" dirty="0"/>
              <a:t>Available at: </a:t>
            </a:r>
            <a:r>
              <a:rPr lang="en-ZA" u="sng" dirty="0"/>
              <a:t>https://www.energyintel.com/pages/eey-2020.aspx</a:t>
            </a:r>
            <a:br>
              <a:rPr lang="en-ZA" dirty="0"/>
            </a:br>
            <a:r>
              <a:rPr lang="en-ZA" dirty="0"/>
              <a:t>[Accessed 4 April 2021].</a:t>
            </a:r>
            <a:endParaRPr lang="en-US" dirty="0"/>
          </a:p>
          <a:p>
            <a:r>
              <a:rPr lang="en-ZA" dirty="0" err="1"/>
              <a:t>Zaccaro</a:t>
            </a:r>
            <a:r>
              <a:rPr lang="en-ZA" dirty="0"/>
              <a:t>, S. J., Kemp, C. &amp; Bader, P., 2004. Leader traits and attributes. In: </a:t>
            </a:r>
            <a:r>
              <a:rPr lang="en-ZA" i="1" dirty="0"/>
              <a:t>The nature of leadership. </a:t>
            </a:r>
            <a:r>
              <a:rPr lang="en-ZA" dirty="0"/>
              <a:t>Thousand Oaks, CA, US: Sage Publications, Inc, pp. 101-124.</a:t>
            </a:r>
            <a:endParaRPr lang="en-US" dirty="0"/>
          </a:p>
          <a:p>
            <a:endParaRPr lang="en-US" dirty="0"/>
          </a:p>
        </p:txBody>
      </p:sp>
    </p:spTree>
    <p:extLst>
      <p:ext uri="{BB962C8B-B14F-4D97-AF65-F5344CB8AC3E}">
        <p14:creationId xmlns:p14="http://schemas.microsoft.com/office/powerpoint/2010/main" val="2018966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EFF51-4536-4359-84BE-509CB3796553}"/>
              </a:ext>
            </a:extLst>
          </p:cNvPr>
          <p:cNvSpPr>
            <a:spLocks noGrp="1"/>
          </p:cNvSpPr>
          <p:nvPr>
            <p:ph type="title"/>
          </p:nvPr>
        </p:nvSpPr>
        <p:spPr/>
        <p:txBody>
          <a:bodyPr/>
          <a:lstStyle/>
          <a:p>
            <a:pPr algn="ctr"/>
            <a:r>
              <a:rPr lang="en-US" dirty="0"/>
              <a:t>INTRODUCTION</a:t>
            </a:r>
          </a:p>
        </p:txBody>
      </p:sp>
      <p:sp>
        <p:nvSpPr>
          <p:cNvPr id="3" name="Content Placeholder 2">
            <a:extLst>
              <a:ext uri="{FF2B5EF4-FFF2-40B4-BE49-F238E27FC236}">
                <a16:creationId xmlns:a16="http://schemas.microsoft.com/office/drawing/2014/main" id="{78A938DA-7547-4A77-B85C-D1ECA5323FA5}"/>
              </a:ext>
            </a:extLst>
          </p:cNvPr>
          <p:cNvSpPr>
            <a:spLocks noGrp="1"/>
          </p:cNvSpPr>
          <p:nvPr>
            <p:ph idx="1"/>
          </p:nvPr>
        </p:nvSpPr>
        <p:spPr/>
        <p:txBody>
          <a:bodyPr>
            <a:noAutofit/>
          </a:bodyPr>
          <a:lstStyle/>
          <a:p>
            <a:pPr>
              <a:buFont typeface="Wingdings" panose="05000000000000000000" pitchFamily="2" charset="2"/>
              <a:buChar char="v"/>
            </a:pPr>
            <a:r>
              <a:rPr lang="en-US" sz="2400" dirty="0"/>
              <a:t>This presentation examines the leadership approach and methods of Mr. Amin H. Nasser, CEO and President of Saudi Aramco.</a:t>
            </a:r>
          </a:p>
          <a:p>
            <a:pPr>
              <a:buFont typeface="Wingdings" panose="05000000000000000000" pitchFamily="2" charset="2"/>
              <a:buChar char="v"/>
            </a:pPr>
            <a:r>
              <a:rPr lang="en-US" sz="2400" dirty="0"/>
              <a:t>The presentation is a compilation of the different theories of leadership which are used as different lenses to examine and review the leader of interest. </a:t>
            </a:r>
          </a:p>
          <a:p>
            <a:pPr>
              <a:buFont typeface="Wingdings" panose="05000000000000000000" pitchFamily="2" charset="2"/>
              <a:buChar char="v"/>
            </a:pPr>
            <a:r>
              <a:rPr lang="en-US" sz="2400" dirty="0"/>
              <a:t>This comprehensive report examines different leadership approaches and mechanisms which are used to explain the leader’s approaches.</a:t>
            </a:r>
          </a:p>
          <a:p>
            <a:pPr>
              <a:buFont typeface="Wingdings" panose="05000000000000000000" pitchFamily="2" charset="2"/>
              <a:buChar char="v"/>
            </a:pPr>
            <a:r>
              <a:rPr lang="en-US" sz="2400" dirty="0"/>
              <a:t>Each team member focused on one or a combination of leadership theories to explain the nature, success and features of Mr. Nasser’s leadership style.</a:t>
            </a:r>
          </a:p>
          <a:p>
            <a:endParaRPr lang="en-US" sz="2400" dirty="0"/>
          </a:p>
        </p:txBody>
      </p:sp>
    </p:spTree>
    <p:extLst>
      <p:ext uri="{BB962C8B-B14F-4D97-AF65-F5344CB8AC3E}">
        <p14:creationId xmlns:p14="http://schemas.microsoft.com/office/powerpoint/2010/main" val="2951167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AF8D5-D202-4670-9BA4-EB2098959BA3}"/>
              </a:ext>
            </a:extLst>
          </p:cNvPr>
          <p:cNvSpPr>
            <a:spLocks noGrp="1"/>
          </p:cNvSpPr>
          <p:nvPr>
            <p:ph type="title"/>
          </p:nvPr>
        </p:nvSpPr>
        <p:spPr/>
        <p:txBody>
          <a:bodyPr/>
          <a:lstStyle/>
          <a:p>
            <a:pPr algn="ctr"/>
            <a:r>
              <a:rPr lang="en-US" dirty="0"/>
              <a:t>BACKGROUND OF MR. AMIN H. NASSER</a:t>
            </a:r>
          </a:p>
        </p:txBody>
      </p:sp>
      <p:sp>
        <p:nvSpPr>
          <p:cNvPr id="3" name="Content Placeholder 2">
            <a:extLst>
              <a:ext uri="{FF2B5EF4-FFF2-40B4-BE49-F238E27FC236}">
                <a16:creationId xmlns:a16="http://schemas.microsoft.com/office/drawing/2014/main" id="{53AD5E9B-5512-469E-A724-854C27276805}"/>
              </a:ext>
            </a:extLst>
          </p:cNvPr>
          <p:cNvSpPr>
            <a:spLocks noGrp="1"/>
          </p:cNvSpPr>
          <p:nvPr>
            <p:ph idx="1"/>
          </p:nvPr>
        </p:nvSpPr>
        <p:spPr/>
        <p:txBody>
          <a:bodyPr>
            <a:normAutofit fontScale="92500" lnSpcReduction="10000"/>
          </a:bodyPr>
          <a:lstStyle/>
          <a:p>
            <a:pPr lvl="0">
              <a:buFont typeface="Wingdings" panose="05000000000000000000" pitchFamily="2" charset="2"/>
              <a:buChar char="v"/>
            </a:pPr>
            <a:r>
              <a:rPr lang="en-GB" sz="2000" dirty="0"/>
              <a:t> He completed a degree program in Petroleum Engineering at the King Fahd University and joined Saudi Aramco in 1982  </a:t>
            </a:r>
            <a:r>
              <a:rPr lang="en-US" sz="2000" dirty="0"/>
              <a:t>(Kear, 2020)</a:t>
            </a:r>
            <a:r>
              <a:rPr lang="en-GB" sz="2000" dirty="0"/>
              <a:t>.</a:t>
            </a:r>
            <a:endParaRPr lang="en-US" sz="1800" dirty="0"/>
          </a:p>
          <a:p>
            <a:pPr lvl="0">
              <a:buFont typeface="Wingdings" panose="05000000000000000000" pitchFamily="2" charset="2"/>
              <a:buChar char="v"/>
            </a:pPr>
            <a:r>
              <a:rPr lang="en-GB" sz="2000" dirty="0"/>
              <a:t>He held various managerial positions until he rose to head Saudi Aramco’s upstream operations in 1989 </a:t>
            </a:r>
            <a:r>
              <a:rPr lang="en-US" sz="2000" dirty="0"/>
              <a:t>(Kear, 2020)</a:t>
            </a:r>
            <a:r>
              <a:rPr lang="en-GB" sz="2000" dirty="0"/>
              <a:t>.</a:t>
            </a:r>
            <a:endParaRPr lang="en-US" sz="1800" dirty="0"/>
          </a:p>
          <a:p>
            <a:pPr lvl="0">
              <a:buFont typeface="Wingdings" panose="05000000000000000000" pitchFamily="2" charset="2"/>
              <a:buChar char="v"/>
            </a:pPr>
            <a:r>
              <a:rPr lang="en-GB" sz="2000" dirty="0"/>
              <a:t>Mr. Amin Nasser was appointed president and CEO in 2015. </a:t>
            </a:r>
          </a:p>
          <a:p>
            <a:pPr lvl="0">
              <a:buFont typeface="Wingdings" panose="05000000000000000000" pitchFamily="2" charset="2"/>
              <a:buChar char="v"/>
            </a:pPr>
            <a:r>
              <a:rPr lang="en-GB" sz="2000" dirty="0"/>
              <a:t>He has also played a major role in linking Saudi Aramco to Saudi Arabia’s Vision 2030 which seeks to reform the economy and promote investments through the Saudi Tadawul stock exchange. </a:t>
            </a:r>
          </a:p>
          <a:p>
            <a:pPr lvl="0">
              <a:buFont typeface="Wingdings" panose="05000000000000000000" pitchFamily="2" charset="2"/>
              <a:buChar char="v"/>
            </a:pPr>
            <a:r>
              <a:rPr lang="en-GB" sz="2000" dirty="0"/>
              <a:t>Great diplomatic skills that has helped to promote Saudi Arabia’s place in balancing OPEC and Non-OPEC activities and procedures. </a:t>
            </a:r>
            <a:endParaRPr lang="en-US" dirty="0"/>
          </a:p>
        </p:txBody>
      </p:sp>
    </p:spTree>
    <p:extLst>
      <p:ext uri="{BB962C8B-B14F-4D97-AF65-F5344CB8AC3E}">
        <p14:creationId xmlns:p14="http://schemas.microsoft.com/office/powerpoint/2010/main" val="2438320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00E36-464F-448B-8C84-3CCC48478AC2}"/>
              </a:ext>
            </a:extLst>
          </p:cNvPr>
          <p:cNvSpPr>
            <a:spLocks noGrp="1"/>
          </p:cNvSpPr>
          <p:nvPr>
            <p:ph type="title"/>
          </p:nvPr>
        </p:nvSpPr>
        <p:spPr/>
        <p:txBody>
          <a:bodyPr/>
          <a:lstStyle/>
          <a:p>
            <a:pPr algn="ctr"/>
            <a:r>
              <a:rPr lang="en-US" dirty="0"/>
              <a:t>MAIN ACHIEVEMENTS OF MR. AMIN H. NASSER</a:t>
            </a:r>
          </a:p>
        </p:txBody>
      </p:sp>
      <p:sp>
        <p:nvSpPr>
          <p:cNvPr id="3" name="Content Placeholder 2">
            <a:extLst>
              <a:ext uri="{FF2B5EF4-FFF2-40B4-BE49-F238E27FC236}">
                <a16:creationId xmlns:a16="http://schemas.microsoft.com/office/drawing/2014/main" id="{ED2846EB-C0B5-4F39-B1F4-81B6D7E1B0AA}"/>
              </a:ext>
            </a:extLst>
          </p:cNvPr>
          <p:cNvSpPr>
            <a:spLocks noGrp="1"/>
          </p:cNvSpPr>
          <p:nvPr>
            <p:ph sz="half" idx="1"/>
          </p:nvPr>
        </p:nvSpPr>
        <p:spPr/>
        <p:txBody>
          <a:bodyPr>
            <a:noAutofit/>
          </a:bodyPr>
          <a:lstStyle/>
          <a:p>
            <a:pPr lvl="1"/>
            <a:r>
              <a:rPr lang="en-GB" sz="2000" dirty="0"/>
              <a:t>Rapid expansion and global growth of Saudi Aramco since 2015 when he took over.</a:t>
            </a:r>
            <a:endParaRPr lang="en-US" sz="2000" dirty="0"/>
          </a:p>
          <a:p>
            <a:pPr lvl="1"/>
            <a:r>
              <a:rPr lang="en-GB" sz="2000" dirty="0"/>
              <a:t>Launching the world’s largest IPO in 2019 which led to the merger of the largest petrochemical company in the world.</a:t>
            </a:r>
          </a:p>
          <a:p>
            <a:pPr lvl="1"/>
            <a:r>
              <a:rPr lang="en-GB" sz="2000" dirty="0"/>
              <a:t>Taking Saudi Aramco public and causing shares to be sold on the Saudi Tadawul which boosted investor confidence in Saudi Arabia.</a:t>
            </a:r>
            <a:endParaRPr lang="en-US" sz="2000" dirty="0"/>
          </a:p>
          <a:p>
            <a:endParaRPr lang="en-US" sz="2000" dirty="0"/>
          </a:p>
        </p:txBody>
      </p:sp>
      <p:sp>
        <p:nvSpPr>
          <p:cNvPr id="4" name="Content Placeholder 3">
            <a:extLst>
              <a:ext uri="{FF2B5EF4-FFF2-40B4-BE49-F238E27FC236}">
                <a16:creationId xmlns:a16="http://schemas.microsoft.com/office/drawing/2014/main" id="{1CA3711D-74CC-41B1-A9E5-1D66D2757A42}"/>
              </a:ext>
            </a:extLst>
          </p:cNvPr>
          <p:cNvSpPr>
            <a:spLocks noGrp="1"/>
          </p:cNvSpPr>
          <p:nvPr>
            <p:ph sz="half" idx="2"/>
          </p:nvPr>
        </p:nvSpPr>
        <p:spPr/>
        <p:txBody>
          <a:bodyPr>
            <a:noAutofit/>
          </a:bodyPr>
          <a:lstStyle/>
          <a:p>
            <a:pPr lvl="1"/>
            <a:r>
              <a:rPr lang="en-GB" sz="2400" dirty="0"/>
              <a:t>Proper handling of the unprecedented terrorist attacks on the Abqaiq processing plants and </a:t>
            </a:r>
            <a:r>
              <a:rPr lang="en-GB" sz="2400" dirty="0" err="1"/>
              <a:t>Khurais</a:t>
            </a:r>
            <a:r>
              <a:rPr lang="en-GB" sz="2400" dirty="0"/>
              <a:t> oil field in September 2019 which ensured minimal disruption and the setting of blueprints and precedents for future events of that nature.</a:t>
            </a:r>
            <a:endParaRPr lang="en-US" sz="2400" dirty="0"/>
          </a:p>
        </p:txBody>
      </p:sp>
    </p:spTree>
    <p:extLst>
      <p:ext uri="{BB962C8B-B14F-4D97-AF65-F5344CB8AC3E}">
        <p14:creationId xmlns:p14="http://schemas.microsoft.com/office/powerpoint/2010/main" val="803019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5D7DE-3B26-4DEC-973A-E44C3E6805CB}"/>
              </a:ext>
            </a:extLst>
          </p:cNvPr>
          <p:cNvSpPr>
            <a:spLocks noGrp="1"/>
          </p:cNvSpPr>
          <p:nvPr>
            <p:ph type="title"/>
          </p:nvPr>
        </p:nvSpPr>
        <p:spPr/>
        <p:txBody>
          <a:bodyPr/>
          <a:lstStyle/>
          <a:p>
            <a:r>
              <a:rPr lang="en-US" dirty="0"/>
              <a:t>METHODOLOGY OF THE GROUP PROJECT</a:t>
            </a:r>
          </a:p>
        </p:txBody>
      </p:sp>
      <p:sp>
        <p:nvSpPr>
          <p:cNvPr id="4" name="Content Placeholder 3">
            <a:extLst>
              <a:ext uri="{FF2B5EF4-FFF2-40B4-BE49-F238E27FC236}">
                <a16:creationId xmlns:a16="http://schemas.microsoft.com/office/drawing/2014/main" id="{165F4267-CB30-4FF2-BB19-D4544AF3979C}"/>
              </a:ext>
            </a:extLst>
          </p:cNvPr>
          <p:cNvSpPr>
            <a:spLocks noGrp="1"/>
          </p:cNvSpPr>
          <p:nvPr>
            <p:ph sz="half" idx="1"/>
          </p:nvPr>
        </p:nvSpPr>
        <p:spPr/>
        <p:txBody>
          <a:bodyPr>
            <a:normAutofit/>
          </a:bodyPr>
          <a:lstStyle/>
          <a:p>
            <a:pPr>
              <a:buFont typeface="Wingdings" panose="05000000000000000000" pitchFamily="2" charset="2"/>
              <a:buChar char="v"/>
            </a:pPr>
            <a:r>
              <a:rPr lang="en-GB" dirty="0"/>
              <a:t> Team members were encouraged to do personal research about the leadership processes and procedures of Mr. Amin Nasser. </a:t>
            </a:r>
          </a:p>
          <a:p>
            <a:pPr>
              <a:buFont typeface="Wingdings" panose="05000000000000000000" pitchFamily="2" charset="2"/>
              <a:buChar char="v"/>
            </a:pPr>
            <a:r>
              <a:rPr lang="en-GB" dirty="0"/>
              <a:t>Members were encouraged to dig deeper and find information about how Mr. Nasser achieved these feats </a:t>
            </a:r>
          </a:p>
          <a:p>
            <a:pPr>
              <a:buFont typeface="Wingdings" panose="05000000000000000000" pitchFamily="2" charset="2"/>
              <a:buChar char="v"/>
            </a:pPr>
            <a:r>
              <a:rPr lang="en-GB" dirty="0"/>
              <a:t>Ascertain how the theories and concepts of leadership identified in the course can be linked to the achievements of Mr. Nasser. </a:t>
            </a:r>
            <a:endParaRPr lang="en-US" dirty="0"/>
          </a:p>
        </p:txBody>
      </p:sp>
      <p:sp>
        <p:nvSpPr>
          <p:cNvPr id="5" name="Content Placeholder 4">
            <a:extLst>
              <a:ext uri="{FF2B5EF4-FFF2-40B4-BE49-F238E27FC236}">
                <a16:creationId xmlns:a16="http://schemas.microsoft.com/office/drawing/2014/main" id="{78D4AC4F-F0AE-474E-922C-99C97121EBD8}"/>
              </a:ext>
            </a:extLst>
          </p:cNvPr>
          <p:cNvSpPr>
            <a:spLocks noGrp="1"/>
          </p:cNvSpPr>
          <p:nvPr>
            <p:ph sz="half" idx="2"/>
          </p:nvPr>
        </p:nvSpPr>
        <p:spPr/>
        <p:txBody>
          <a:bodyPr>
            <a:normAutofit/>
          </a:bodyPr>
          <a:lstStyle/>
          <a:p>
            <a:pPr>
              <a:buFont typeface="Wingdings" panose="05000000000000000000" pitchFamily="2" charset="2"/>
              <a:buChar char="v"/>
            </a:pPr>
            <a:r>
              <a:rPr lang="en-GB" dirty="0"/>
              <a:t>Team members wrote their leadership analysis of Mr. Nasser. These contributions are presented below in the different sections below. </a:t>
            </a:r>
          </a:p>
          <a:p>
            <a:pPr>
              <a:buFont typeface="Wingdings" panose="05000000000000000000" pitchFamily="2" charset="2"/>
              <a:buChar char="v"/>
            </a:pPr>
            <a:r>
              <a:rPr lang="en-GB" dirty="0"/>
              <a:t>After submissions were made, there was a presentation of views by team members. This was a form of peer review that ensured that the submissions of team members were critiqued and this is inserted at the end of each section.</a:t>
            </a:r>
            <a:endParaRPr lang="en-US" dirty="0"/>
          </a:p>
          <a:p>
            <a:endParaRPr lang="en-US" dirty="0"/>
          </a:p>
        </p:txBody>
      </p:sp>
    </p:spTree>
    <p:extLst>
      <p:ext uri="{BB962C8B-B14F-4D97-AF65-F5344CB8AC3E}">
        <p14:creationId xmlns:p14="http://schemas.microsoft.com/office/powerpoint/2010/main" val="1529770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33AEB-881E-49A6-97BF-078697E4046A}"/>
              </a:ext>
            </a:extLst>
          </p:cNvPr>
          <p:cNvSpPr>
            <a:spLocks noGrp="1"/>
          </p:cNvSpPr>
          <p:nvPr>
            <p:ph type="title"/>
          </p:nvPr>
        </p:nvSpPr>
        <p:spPr/>
        <p:txBody>
          <a:bodyPr/>
          <a:lstStyle/>
          <a:p>
            <a:pPr algn="ctr"/>
            <a:r>
              <a:rPr lang="en-US" dirty="0"/>
              <a:t>TRANSFORMATIONAL LEADERSHIP</a:t>
            </a:r>
          </a:p>
        </p:txBody>
      </p:sp>
      <p:graphicFrame>
        <p:nvGraphicFramePr>
          <p:cNvPr id="4" name="Content Placeholder 3">
            <a:extLst>
              <a:ext uri="{FF2B5EF4-FFF2-40B4-BE49-F238E27FC236}">
                <a16:creationId xmlns:a16="http://schemas.microsoft.com/office/drawing/2014/main" id="{BDC4C393-669B-4B9F-9DFA-60DE92E2A453}"/>
              </a:ext>
            </a:extLst>
          </p:cNvPr>
          <p:cNvGraphicFramePr>
            <a:graphicFrameLocks noGrp="1"/>
          </p:cNvGraphicFramePr>
          <p:nvPr>
            <p:ph idx="1"/>
            <p:extLst>
              <p:ext uri="{D42A27DB-BD31-4B8C-83A1-F6EECF244321}">
                <p14:modId xmlns:p14="http://schemas.microsoft.com/office/powerpoint/2010/main" val="3559686668"/>
              </p:ext>
            </p:extLst>
          </p:nvPr>
        </p:nvGraphicFramePr>
        <p:xfrm>
          <a:off x="1378634" y="1983546"/>
          <a:ext cx="9927995" cy="3822168"/>
        </p:xfrm>
        <a:graphic>
          <a:graphicData uri="http://schemas.openxmlformats.org/drawingml/2006/table">
            <a:tbl>
              <a:tblPr firstRow="1" firstCol="1" bandRow="1">
                <a:tableStyleId>{5C22544A-7EE6-4342-B048-85BDC9FD1C3A}</a:tableStyleId>
              </a:tblPr>
              <a:tblGrid>
                <a:gridCol w="2967607">
                  <a:extLst>
                    <a:ext uri="{9D8B030D-6E8A-4147-A177-3AD203B41FA5}">
                      <a16:colId xmlns:a16="http://schemas.microsoft.com/office/drawing/2014/main" val="1890546142"/>
                    </a:ext>
                  </a:extLst>
                </a:gridCol>
                <a:gridCol w="6960388">
                  <a:extLst>
                    <a:ext uri="{9D8B030D-6E8A-4147-A177-3AD203B41FA5}">
                      <a16:colId xmlns:a16="http://schemas.microsoft.com/office/drawing/2014/main" val="2470721719"/>
                    </a:ext>
                  </a:extLst>
                </a:gridCol>
              </a:tblGrid>
              <a:tr h="692857">
                <a:tc>
                  <a:txBody>
                    <a:bodyPr/>
                    <a:lstStyle/>
                    <a:p>
                      <a:pPr marL="0" marR="0" algn="just">
                        <a:lnSpc>
                          <a:spcPct val="115000"/>
                        </a:lnSpc>
                        <a:spcBef>
                          <a:spcPts val="0"/>
                        </a:spcBef>
                        <a:spcAft>
                          <a:spcPts val="0"/>
                        </a:spcAft>
                      </a:pPr>
                      <a:r>
                        <a:rPr lang="en-US" sz="1800">
                          <a:effectLst/>
                        </a:rPr>
                        <a:t>Transformational Leadership</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US" sz="1800">
                          <a:effectLst/>
                        </a:rPr>
                        <a:t>Amin Nasser</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83815378"/>
                  </a:ext>
                </a:extLst>
              </a:tr>
              <a:tr h="692857">
                <a:tc>
                  <a:txBody>
                    <a:bodyPr/>
                    <a:lstStyle/>
                    <a:p>
                      <a:pPr marL="0" marR="0" algn="just">
                        <a:lnSpc>
                          <a:spcPct val="115000"/>
                        </a:lnSpc>
                        <a:spcBef>
                          <a:spcPts val="0"/>
                        </a:spcBef>
                        <a:spcAft>
                          <a:spcPts val="0"/>
                        </a:spcAft>
                      </a:pPr>
                      <a:r>
                        <a:rPr lang="en-US" sz="1800">
                          <a:effectLst/>
                        </a:rPr>
                        <a:t>Setting organizational goals with followers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US" sz="1800">
                          <a:effectLst/>
                        </a:rPr>
                        <a:t>Amin Nasser got people to take part in decision making and choices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92462270"/>
                  </a:ext>
                </a:extLst>
              </a:tr>
              <a:tr h="1050740">
                <a:tc>
                  <a:txBody>
                    <a:bodyPr/>
                    <a:lstStyle/>
                    <a:p>
                      <a:pPr marL="0" marR="0" algn="just">
                        <a:lnSpc>
                          <a:spcPct val="115000"/>
                        </a:lnSpc>
                        <a:spcBef>
                          <a:spcPts val="0"/>
                        </a:spcBef>
                        <a:spcAft>
                          <a:spcPts val="0"/>
                        </a:spcAft>
                      </a:pPr>
                      <a:r>
                        <a:rPr lang="en-US" sz="1800">
                          <a:effectLst/>
                        </a:rPr>
                        <a:t>Integrating people’s goals into company goals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US" sz="1800">
                          <a:effectLst/>
                        </a:rPr>
                        <a:t>Amin Nasser made it clear that the future was jointly held</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43264847"/>
                  </a:ext>
                </a:extLst>
              </a:tr>
              <a:tr h="692857">
                <a:tc>
                  <a:txBody>
                    <a:bodyPr/>
                    <a:lstStyle/>
                    <a:p>
                      <a:pPr marL="0" marR="0" algn="just">
                        <a:lnSpc>
                          <a:spcPct val="115000"/>
                        </a:lnSpc>
                        <a:spcBef>
                          <a:spcPts val="0"/>
                        </a:spcBef>
                        <a:spcAft>
                          <a:spcPts val="0"/>
                        </a:spcAft>
                      </a:pPr>
                      <a:r>
                        <a:rPr lang="en-US" sz="1800">
                          <a:effectLst/>
                        </a:rPr>
                        <a:t>Motivation and great communication</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US" sz="1800">
                          <a:effectLst/>
                        </a:rPr>
                        <a:t>Amin Nasser could summarize things and present strong inputs that people at all levels understood.</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07753019"/>
                  </a:ext>
                </a:extLst>
              </a:tr>
              <a:tr h="692857">
                <a:tc>
                  <a:txBody>
                    <a:bodyPr/>
                    <a:lstStyle/>
                    <a:p>
                      <a:pPr marL="0" marR="0" algn="just">
                        <a:lnSpc>
                          <a:spcPct val="115000"/>
                        </a:lnSpc>
                        <a:spcBef>
                          <a:spcPts val="0"/>
                        </a:spcBef>
                        <a:spcAft>
                          <a:spcPts val="0"/>
                        </a:spcAft>
                      </a:pPr>
                      <a:r>
                        <a:rPr lang="en-US" sz="1800">
                          <a:effectLst/>
                        </a:rPr>
                        <a:t>Trust and mutual respect</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US" sz="1800" dirty="0">
                          <a:effectLst/>
                        </a:rPr>
                        <a:t>Amin Nasser highlighted minor gains and always used the best techniques that produced results.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78189178"/>
                  </a:ext>
                </a:extLst>
              </a:tr>
            </a:tbl>
          </a:graphicData>
        </a:graphic>
      </p:graphicFrame>
      <p:sp>
        <p:nvSpPr>
          <p:cNvPr id="5" name="Rectangle 1">
            <a:extLst>
              <a:ext uri="{FF2B5EF4-FFF2-40B4-BE49-F238E27FC236}">
                <a16:creationId xmlns:a16="http://schemas.microsoft.com/office/drawing/2014/main" id="{B57814C1-0920-47D9-8DBA-08BA381B80C5}"/>
              </a:ext>
            </a:extLst>
          </p:cNvPr>
          <p:cNvSpPr>
            <a:spLocks noChangeArrowheads="1"/>
          </p:cNvSpPr>
          <p:nvPr/>
        </p:nvSpPr>
        <p:spPr bwMode="auto">
          <a:xfrm>
            <a:off x="-4014088" y="-200837"/>
            <a:ext cx="21142136" cy="778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82467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0891E-7A1C-4304-99C7-14FF3302935B}"/>
              </a:ext>
            </a:extLst>
          </p:cNvPr>
          <p:cNvSpPr>
            <a:spLocks noGrp="1"/>
          </p:cNvSpPr>
          <p:nvPr>
            <p:ph type="title"/>
          </p:nvPr>
        </p:nvSpPr>
        <p:spPr>
          <a:xfrm>
            <a:off x="1097280" y="230332"/>
            <a:ext cx="10058400" cy="1450757"/>
          </a:xfrm>
        </p:spPr>
        <p:txBody>
          <a:bodyPr/>
          <a:lstStyle/>
          <a:p>
            <a:pPr algn="ctr"/>
            <a:r>
              <a:rPr lang="en-US" dirty="0"/>
              <a:t>BEHAVIORAL / STYLE THEORY OF LEADERSHIP</a:t>
            </a:r>
          </a:p>
        </p:txBody>
      </p:sp>
      <p:graphicFrame>
        <p:nvGraphicFramePr>
          <p:cNvPr id="4" name="Content Placeholder 3">
            <a:extLst>
              <a:ext uri="{FF2B5EF4-FFF2-40B4-BE49-F238E27FC236}">
                <a16:creationId xmlns:a16="http://schemas.microsoft.com/office/drawing/2014/main" id="{EA222689-59C9-4286-B021-C8E979D38A53}"/>
              </a:ext>
            </a:extLst>
          </p:cNvPr>
          <p:cNvGraphicFramePr>
            <a:graphicFrameLocks noGrp="1"/>
          </p:cNvGraphicFramePr>
          <p:nvPr>
            <p:ph idx="1"/>
            <p:extLst>
              <p:ext uri="{D42A27DB-BD31-4B8C-83A1-F6EECF244321}">
                <p14:modId xmlns:p14="http://schemas.microsoft.com/office/powerpoint/2010/main" val="1664150527"/>
              </p:ext>
            </p:extLst>
          </p:nvPr>
        </p:nvGraphicFramePr>
        <p:xfrm>
          <a:off x="1266092" y="2067950"/>
          <a:ext cx="10452296" cy="4340118"/>
        </p:xfrm>
        <a:graphic>
          <a:graphicData uri="http://schemas.openxmlformats.org/drawingml/2006/table">
            <a:tbl>
              <a:tblPr firstRow="1" firstCol="1" bandRow="1">
                <a:tableStyleId>{5C22544A-7EE6-4342-B048-85BDC9FD1C3A}</a:tableStyleId>
              </a:tblPr>
              <a:tblGrid>
                <a:gridCol w="2498302">
                  <a:extLst>
                    <a:ext uri="{9D8B030D-6E8A-4147-A177-3AD203B41FA5}">
                      <a16:colId xmlns:a16="http://schemas.microsoft.com/office/drawing/2014/main" val="3677578845"/>
                    </a:ext>
                  </a:extLst>
                </a:gridCol>
                <a:gridCol w="7953994">
                  <a:extLst>
                    <a:ext uri="{9D8B030D-6E8A-4147-A177-3AD203B41FA5}">
                      <a16:colId xmlns:a16="http://schemas.microsoft.com/office/drawing/2014/main" val="791697969"/>
                    </a:ext>
                  </a:extLst>
                </a:gridCol>
              </a:tblGrid>
              <a:tr h="237733">
                <a:tc>
                  <a:txBody>
                    <a:bodyPr/>
                    <a:lstStyle/>
                    <a:p>
                      <a:pPr marL="0" marR="0" algn="just">
                        <a:lnSpc>
                          <a:spcPct val="115000"/>
                        </a:lnSpc>
                        <a:spcBef>
                          <a:spcPts val="0"/>
                        </a:spcBef>
                        <a:spcAft>
                          <a:spcPts val="0"/>
                        </a:spcAft>
                      </a:pPr>
                      <a:r>
                        <a:rPr lang="en-GB" sz="2000" dirty="0">
                          <a:effectLst/>
                        </a:rPr>
                        <a:t>Behaviour Theory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GB" sz="2000">
                          <a:effectLst/>
                        </a:rPr>
                        <a:t>Amin Nasser’s Saudi Aramco</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76262386"/>
                  </a:ext>
                </a:extLst>
              </a:tr>
              <a:tr h="745717">
                <a:tc>
                  <a:txBody>
                    <a:bodyPr/>
                    <a:lstStyle/>
                    <a:p>
                      <a:pPr marL="0" marR="0" algn="just">
                        <a:lnSpc>
                          <a:spcPct val="115000"/>
                        </a:lnSpc>
                        <a:spcBef>
                          <a:spcPts val="0"/>
                        </a:spcBef>
                        <a:spcAft>
                          <a:spcPts val="0"/>
                        </a:spcAft>
                      </a:pPr>
                      <a:r>
                        <a:rPr lang="en-GB" sz="2000">
                          <a:effectLst/>
                        </a:rPr>
                        <a:t>Great leaders are not born as leaders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GB" sz="2000" dirty="0">
                          <a:effectLst/>
                        </a:rPr>
                        <a:t>He was born into a poor working-class family</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55160282"/>
                  </a:ext>
                </a:extLst>
              </a:tr>
              <a:tr h="745717">
                <a:tc>
                  <a:txBody>
                    <a:bodyPr/>
                    <a:lstStyle/>
                    <a:p>
                      <a:pPr marL="0" marR="0" algn="just">
                        <a:lnSpc>
                          <a:spcPct val="115000"/>
                        </a:lnSpc>
                        <a:spcBef>
                          <a:spcPts val="0"/>
                        </a:spcBef>
                        <a:spcAft>
                          <a:spcPts val="0"/>
                        </a:spcAft>
                      </a:pPr>
                      <a:r>
                        <a:rPr lang="en-GB" sz="2000">
                          <a:effectLst/>
                        </a:rPr>
                        <a:t>Great leaders learn and build habits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GB" sz="2000">
                          <a:effectLst/>
                        </a:rPr>
                        <a:t>He made a conscious effort to learn and develop the right behaviour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26182487"/>
                  </a:ext>
                </a:extLst>
              </a:tr>
              <a:tr h="999708">
                <a:tc>
                  <a:txBody>
                    <a:bodyPr/>
                    <a:lstStyle/>
                    <a:p>
                      <a:pPr marL="0" marR="0" algn="just">
                        <a:lnSpc>
                          <a:spcPct val="115000"/>
                        </a:lnSpc>
                        <a:spcBef>
                          <a:spcPts val="0"/>
                        </a:spcBef>
                        <a:spcAft>
                          <a:spcPts val="0"/>
                        </a:spcAft>
                      </a:pPr>
                      <a:r>
                        <a:rPr lang="en-GB" sz="2000">
                          <a:effectLst/>
                        </a:rPr>
                        <a:t>Learning and relearning creates leadership behaviour</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GB" sz="2000">
                          <a:effectLst/>
                        </a:rPr>
                        <a:t>Proximity to the company helped him to gain association, environmental stimuli and intimate knowledge of occurrences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2220936"/>
                  </a:ext>
                </a:extLst>
              </a:tr>
              <a:tr h="745717">
                <a:tc>
                  <a:txBody>
                    <a:bodyPr/>
                    <a:lstStyle/>
                    <a:p>
                      <a:pPr marL="0" marR="0" algn="just">
                        <a:lnSpc>
                          <a:spcPct val="115000"/>
                        </a:lnSpc>
                        <a:spcBef>
                          <a:spcPts val="0"/>
                        </a:spcBef>
                        <a:spcAft>
                          <a:spcPts val="0"/>
                        </a:spcAft>
                      </a:pPr>
                      <a:r>
                        <a:rPr lang="en-GB" sz="2000">
                          <a:effectLst/>
                        </a:rPr>
                        <a:t>Leadership behaviour brings trust</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GB" sz="2000">
                          <a:effectLst/>
                        </a:rPr>
                        <a:t>People trust him because he has learnt and his leadership style brings results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44407950"/>
                  </a:ext>
                </a:extLst>
              </a:tr>
              <a:tr h="745717">
                <a:tc>
                  <a:txBody>
                    <a:bodyPr/>
                    <a:lstStyle/>
                    <a:p>
                      <a:pPr marL="0" marR="0" algn="just">
                        <a:lnSpc>
                          <a:spcPct val="115000"/>
                        </a:lnSpc>
                        <a:spcBef>
                          <a:spcPts val="0"/>
                        </a:spcBef>
                        <a:spcAft>
                          <a:spcPts val="0"/>
                        </a:spcAft>
                      </a:pPr>
                      <a:r>
                        <a:rPr lang="en-GB" sz="2000">
                          <a:effectLst/>
                        </a:rPr>
                        <a:t>Trust and cooperation brings results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GB" sz="2000" dirty="0">
                          <a:effectLst/>
                        </a:rPr>
                        <a:t>His statements are credible and this erases doubts and the people just contribute to his vision.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39978313"/>
                  </a:ext>
                </a:extLst>
              </a:tr>
            </a:tbl>
          </a:graphicData>
        </a:graphic>
      </p:graphicFrame>
    </p:spTree>
    <p:extLst>
      <p:ext uri="{BB962C8B-B14F-4D97-AF65-F5344CB8AC3E}">
        <p14:creationId xmlns:p14="http://schemas.microsoft.com/office/powerpoint/2010/main" val="356061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C4E82-FC3B-43B1-8F70-793DEDC42A21}"/>
              </a:ext>
            </a:extLst>
          </p:cNvPr>
          <p:cNvSpPr>
            <a:spLocks noGrp="1"/>
          </p:cNvSpPr>
          <p:nvPr>
            <p:ph type="title"/>
          </p:nvPr>
        </p:nvSpPr>
        <p:spPr/>
        <p:txBody>
          <a:bodyPr>
            <a:normAutofit/>
          </a:bodyPr>
          <a:lstStyle/>
          <a:p>
            <a:pPr algn="ctr"/>
            <a:r>
              <a:rPr lang="en-US" dirty="0"/>
              <a:t>GREAT MAN THEORY + BUREAUCRATIC LEADERSHIP</a:t>
            </a:r>
          </a:p>
        </p:txBody>
      </p:sp>
      <p:graphicFrame>
        <p:nvGraphicFramePr>
          <p:cNvPr id="4" name="Content Placeholder 3">
            <a:extLst>
              <a:ext uri="{FF2B5EF4-FFF2-40B4-BE49-F238E27FC236}">
                <a16:creationId xmlns:a16="http://schemas.microsoft.com/office/drawing/2014/main" id="{357C5F98-FD38-4629-AF12-28C8BF983F95}"/>
              </a:ext>
            </a:extLst>
          </p:cNvPr>
          <p:cNvGraphicFramePr>
            <a:graphicFrameLocks noGrp="1"/>
          </p:cNvGraphicFramePr>
          <p:nvPr>
            <p:ph idx="1"/>
            <p:extLst>
              <p:ext uri="{D42A27DB-BD31-4B8C-83A1-F6EECF244321}">
                <p14:modId xmlns:p14="http://schemas.microsoft.com/office/powerpoint/2010/main" val="3215548478"/>
              </p:ext>
            </p:extLst>
          </p:nvPr>
        </p:nvGraphicFramePr>
        <p:xfrm>
          <a:off x="1322362" y="1983544"/>
          <a:ext cx="10058399" cy="4014474"/>
        </p:xfrm>
        <a:graphic>
          <a:graphicData uri="http://schemas.openxmlformats.org/drawingml/2006/table">
            <a:tbl>
              <a:tblPr firstRow="1" firstCol="1" bandRow="1">
                <a:tableStyleId>{5C22544A-7EE6-4342-B048-85BDC9FD1C3A}</a:tableStyleId>
              </a:tblPr>
              <a:tblGrid>
                <a:gridCol w="2906181">
                  <a:extLst>
                    <a:ext uri="{9D8B030D-6E8A-4147-A177-3AD203B41FA5}">
                      <a16:colId xmlns:a16="http://schemas.microsoft.com/office/drawing/2014/main" val="1550665786"/>
                    </a:ext>
                  </a:extLst>
                </a:gridCol>
                <a:gridCol w="7152218">
                  <a:extLst>
                    <a:ext uri="{9D8B030D-6E8A-4147-A177-3AD203B41FA5}">
                      <a16:colId xmlns:a16="http://schemas.microsoft.com/office/drawing/2014/main" val="1141223443"/>
                    </a:ext>
                  </a:extLst>
                </a:gridCol>
              </a:tblGrid>
              <a:tr h="322077">
                <a:tc>
                  <a:txBody>
                    <a:bodyPr/>
                    <a:lstStyle/>
                    <a:p>
                      <a:pPr marL="0" marR="0" algn="just">
                        <a:lnSpc>
                          <a:spcPct val="115000"/>
                        </a:lnSpc>
                        <a:spcBef>
                          <a:spcPts val="0"/>
                        </a:spcBef>
                        <a:spcAft>
                          <a:spcPts val="0"/>
                        </a:spcAft>
                      </a:pPr>
                      <a:r>
                        <a:rPr lang="en-GB" sz="2000">
                          <a:effectLst/>
                        </a:rPr>
                        <a:t>Great Man Theory</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GB" sz="2000">
                          <a:effectLst/>
                        </a:rPr>
                        <a:t>Amin Nasser</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6135286"/>
                  </a:ext>
                </a:extLst>
              </a:tr>
              <a:tr h="322077">
                <a:tc>
                  <a:txBody>
                    <a:bodyPr/>
                    <a:lstStyle/>
                    <a:p>
                      <a:pPr marL="0" marR="0" algn="just">
                        <a:lnSpc>
                          <a:spcPct val="115000"/>
                        </a:lnSpc>
                        <a:spcBef>
                          <a:spcPts val="0"/>
                        </a:spcBef>
                        <a:spcAft>
                          <a:spcPts val="0"/>
                        </a:spcAft>
                      </a:pPr>
                      <a:r>
                        <a:rPr lang="en-GB" sz="2000">
                          <a:effectLst/>
                        </a:rPr>
                        <a:t>Supernormal</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GB" sz="2000">
                          <a:effectLst/>
                        </a:rPr>
                        <a:t>Graduated with excellent grades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01592186"/>
                  </a:ext>
                </a:extLst>
              </a:tr>
              <a:tr h="666179">
                <a:tc>
                  <a:txBody>
                    <a:bodyPr/>
                    <a:lstStyle/>
                    <a:p>
                      <a:pPr marL="0" marR="0" algn="just">
                        <a:lnSpc>
                          <a:spcPct val="115000"/>
                        </a:lnSpc>
                        <a:spcBef>
                          <a:spcPts val="0"/>
                        </a:spcBef>
                        <a:spcAft>
                          <a:spcPts val="0"/>
                        </a:spcAft>
                      </a:pPr>
                      <a:r>
                        <a:rPr lang="en-GB" sz="2000">
                          <a:effectLst/>
                        </a:rPr>
                        <a:t>Respected</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GB" sz="2000">
                          <a:effectLst/>
                        </a:rPr>
                        <a:t>Everyone recognises his achievements and his Saudi roots brings fame to him</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0249771"/>
                  </a:ext>
                </a:extLst>
              </a:tr>
              <a:tr h="322077">
                <a:tc>
                  <a:txBody>
                    <a:bodyPr/>
                    <a:lstStyle/>
                    <a:p>
                      <a:pPr marL="0" marR="0" algn="just">
                        <a:lnSpc>
                          <a:spcPct val="115000"/>
                        </a:lnSpc>
                        <a:spcBef>
                          <a:spcPts val="0"/>
                        </a:spcBef>
                        <a:spcAft>
                          <a:spcPts val="0"/>
                        </a:spcAft>
                      </a:pPr>
                      <a:r>
                        <a:rPr lang="en-GB" sz="2000">
                          <a:effectLst/>
                        </a:rPr>
                        <a:t>Resourceful</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GB" sz="2000">
                          <a:effectLst/>
                        </a:rPr>
                        <a:t>Gains results and has evidence to prove it</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12423058"/>
                  </a:ext>
                </a:extLst>
              </a:tr>
              <a:tr h="666179">
                <a:tc>
                  <a:txBody>
                    <a:bodyPr/>
                    <a:lstStyle/>
                    <a:p>
                      <a:pPr marL="0" marR="0" algn="just">
                        <a:lnSpc>
                          <a:spcPct val="115000"/>
                        </a:lnSpc>
                        <a:spcBef>
                          <a:spcPts val="0"/>
                        </a:spcBef>
                        <a:spcAft>
                          <a:spcPts val="0"/>
                        </a:spcAft>
                      </a:pPr>
                      <a:r>
                        <a:rPr lang="en-GB" sz="2000">
                          <a:effectLst/>
                        </a:rPr>
                        <a:t>Bureaucratic/Rational-Legal Leadership</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GB"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62254654"/>
                  </a:ext>
                </a:extLst>
              </a:tr>
              <a:tr h="322077">
                <a:tc>
                  <a:txBody>
                    <a:bodyPr/>
                    <a:lstStyle/>
                    <a:p>
                      <a:pPr marL="0" marR="0" algn="just">
                        <a:lnSpc>
                          <a:spcPct val="115000"/>
                        </a:lnSpc>
                        <a:spcBef>
                          <a:spcPts val="0"/>
                        </a:spcBef>
                        <a:spcAft>
                          <a:spcPts val="0"/>
                        </a:spcAft>
                      </a:pPr>
                      <a:r>
                        <a:rPr lang="en-GB" sz="2000">
                          <a:effectLst/>
                        </a:rPr>
                        <a:t>Education</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GB" sz="2000">
                          <a:effectLst/>
                        </a:rPr>
                        <a:t>Trained at a leading institution</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64261862"/>
                  </a:ext>
                </a:extLst>
              </a:tr>
              <a:tr h="666179">
                <a:tc>
                  <a:txBody>
                    <a:bodyPr/>
                    <a:lstStyle/>
                    <a:p>
                      <a:pPr marL="0" marR="0" algn="just">
                        <a:lnSpc>
                          <a:spcPct val="115000"/>
                        </a:lnSpc>
                        <a:spcBef>
                          <a:spcPts val="0"/>
                        </a:spcBef>
                        <a:spcAft>
                          <a:spcPts val="0"/>
                        </a:spcAft>
                      </a:pPr>
                      <a:r>
                        <a:rPr lang="en-GB" sz="2000">
                          <a:effectLst/>
                        </a:rPr>
                        <a:t>Experience</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GB" sz="2000">
                          <a:effectLst/>
                        </a:rPr>
                        <a:t>Has served the company with great results for almost 40 years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51941525"/>
                  </a:ext>
                </a:extLst>
              </a:tr>
              <a:tr h="666179">
                <a:tc>
                  <a:txBody>
                    <a:bodyPr/>
                    <a:lstStyle/>
                    <a:p>
                      <a:pPr marL="0" marR="0" algn="just">
                        <a:lnSpc>
                          <a:spcPct val="115000"/>
                        </a:lnSpc>
                        <a:spcBef>
                          <a:spcPts val="0"/>
                        </a:spcBef>
                        <a:spcAft>
                          <a:spcPts val="0"/>
                        </a:spcAft>
                      </a:pPr>
                      <a:r>
                        <a:rPr lang="en-GB" sz="2000">
                          <a:effectLst/>
                        </a:rPr>
                        <a:t>Ethics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15000"/>
                        </a:lnSpc>
                        <a:spcBef>
                          <a:spcPts val="0"/>
                        </a:spcBef>
                        <a:spcAft>
                          <a:spcPts val="0"/>
                        </a:spcAft>
                      </a:pPr>
                      <a:r>
                        <a:rPr lang="en-GB" sz="2000" dirty="0">
                          <a:effectLst/>
                        </a:rPr>
                        <a:t>Upholds the highest levels of ethics throughout career and continues to encourage high levels of ethical responsibility</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59226919"/>
                  </a:ext>
                </a:extLst>
              </a:tr>
            </a:tbl>
          </a:graphicData>
        </a:graphic>
      </p:graphicFrame>
    </p:spTree>
    <p:extLst>
      <p:ext uri="{BB962C8B-B14F-4D97-AF65-F5344CB8AC3E}">
        <p14:creationId xmlns:p14="http://schemas.microsoft.com/office/powerpoint/2010/main" val="3188030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096F0-1255-4AD0-8EAD-99E3DF687959}"/>
              </a:ext>
            </a:extLst>
          </p:cNvPr>
          <p:cNvSpPr>
            <a:spLocks noGrp="1"/>
          </p:cNvSpPr>
          <p:nvPr>
            <p:ph type="title"/>
          </p:nvPr>
        </p:nvSpPr>
        <p:spPr/>
        <p:txBody>
          <a:bodyPr>
            <a:normAutofit/>
          </a:bodyPr>
          <a:lstStyle/>
          <a:p>
            <a:pPr algn="ctr"/>
            <a:r>
              <a:rPr lang="en-US" dirty="0"/>
              <a:t>TRAIT THEORY OF LEADERSHIP MODEL (ZACCARO ET AL, 2004)</a:t>
            </a:r>
          </a:p>
        </p:txBody>
      </p:sp>
      <p:pic>
        <p:nvPicPr>
          <p:cNvPr id="4" name="Content Placeholder 3" descr="Figure 1: Model of Trait Leadership (Zaccaro, 2004)">
            <a:extLst>
              <a:ext uri="{FF2B5EF4-FFF2-40B4-BE49-F238E27FC236}">
                <a16:creationId xmlns:a16="http://schemas.microsoft.com/office/drawing/2014/main" id="{B18B2143-0F64-498E-BE6F-5F10114B233F}"/>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6963" y="2316676"/>
            <a:ext cx="10058400" cy="3343835"/>
          </a:xfrm>
          <a:prstGeom prst="rect">
            <a:avLst/>
          </a:prstGeom>
          <a:noFill/>
          <a:ln>
            <a:noFill/>
          </a:ln>
        </p:spPr>
      </p:pic>
    </p:spTree>
    <p:extLst>
      <p:ext uri="{BB962C8B-B14F-4D97-AF65-F5344CB8AC3E}">
        <p14:creationId xmlns:p14="http://schemas.microsoft.com/office/powerpoint/2010/main" val="1311410157"/>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{C6EC6D92-1B0B-4A9B-9B1B-E41493BCDE4F}tf56160789_win32</Template>
  <TotalTime>728</TotalTime>
  <Words>1283</Words>
  <Application>Microsoft Office PowerPoint</Application>
  <PresentationFormat>Widescreen</PresentationFormat>
  <Paragraphs>122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Bookman Old Style</vt:lpstr>
      <vt:lpstr>Calibri</vt:lpstr>
      <vt:lpstr>Franklin Gothic Book</vt:lpstr>
      <vt:lpstr>Wingdings</vt:lpstr>
      <vt:lpstr>1_RetrospectVTI</vt:lpstr>
      <vt:lpstr>PowerPoint Presentation</vt:lpstr>
      <vt:lpstr>INTRODUCTION</vt:lpstr>
      <vt:lpstr>BACKGROUND OF MR. AMIN H. NASSER</vt:lpstr>
      <vt:lpstr>MAIN ACHIEVEMENTS OF MR. AMIN H. NASSER</vt:lpstr>
      <vt:lpstr>METHODOLOGY OF THE GROUP PROJECT</vt:lpstr>
      <vt:lpstr>TRANSFORMATIONAL LEADERSHIP</vt:lpstr>
      <vt:lpstr>BEHAVIORAL / STYLE THEORY OF LEADERSHIP</vt:lpstr>
      <vt:lpstr>GREAT MAN THEORY + BUREAUCRATIC LEADERSHIP</vt:lpstr>
      <vt:lpstr>TRAIT THEORY OF LEADERSHIP MODEL (ZACCARO ET AL, 2004)</vt:lpstr>
      <vt:lpstr>TRAIT THEORY OF LEADERSHIP &amp; AMIN H. NASSER</vt:lpstr>
      <vt:lpstr>MANAGERIAL THEORY / TRANSACTIONAL LEADERSHIP</vt:lpstr>
      <vt:lpstr>RELATIONAL THEORY OF LEADERSHIP</vt:lpstr>
      <vt:lpstr>KEY LESSONS LEARNT BY THE TEAM</vt:lpstr>
      <vt:lpstr>QUESTION &amp; ANSWERS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user</dc:creator>
  <cp:lastModifiedBy>Samuel Owusu Yeboah</cp:lastModifiedBy>
  <cp:revision>10</cp:revision>
  <dcterms:created xsi:type="dcterms:W3CDTF">2021-04-09T12:27:08Z</dcterms:created>
  <dcterms:modified xsi:type="dcterms:W3CDTF">2021-04-10T00:37:39Z</dcterms:modified>
</cp:coreProperties>
</file>